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4" r:id="rId5"/>
    <p:sldId id="286" r:id="rId6"/>
    <p:sldId id="259" r:id="rId7"/>
    <p:sldId id="266" r:id="rId8"/>
    <p:sldId id="287" r:id="rId9"/>
    <p:sldId id="262" r:id="rId10"/>
    <p:sldId id="268" r:id="rId11"/>
    <p:sldId id="269" r:id="rId12"/>
    <p:sldId id="263" r:id="rId13"/>
    <p:sldId id="270" r:id="rId14"/>
    <p:sldId id="271" r:id="rId15"/>
    <p:sldId id="274" r:id="rId16"/>
    <p:sldId id="290" r:id="rId17"/>
    <p:sldId id="291" r:id="rId18"/>
    <p:sldId id="292" r:id="rId19"/>
    <p:sldId id="275" r:id="rId20"/>
    <p:sldId id="288" r:id="rId21"/>
    <p:sldId id="273" r:id="rId22"/>
    <p:sldId id="279" r:id="rId23"/>
    <p:sldId id="280" r:id="rId24"/>
    <p:sldId id="272" r:id="rId25"/>
    <p:sldId id="281" r:id="rId26"/>
    <p:sldId id="282" r:id="rId27"/>
    <p:sldId id="283" r:id="rId28"/>
    <p:sldId id="284" r:id="rId29"/>
    <p:sldId id="289" r:id="rId30"/>
    <p:sldId id="276" r:id="rId31"/>
    <p:sldId id="285" r:id="rId32"/>
    <p:sldId id="277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9D788-A006-4850-8B19-E2FA4E202AFC}" type="doc">
      <dgm:prSet loTypeId="urn:microsoft.com/office/officeart/2005/8/layout/process2" loCatId="process" qsTypeId="urn:microsoft.com/office/officeart/2005/8/quickstyle/simple2" qsCatId="simple" csTypeId="urn:microsoft.com/office/officeart/2005/8/colors/accent0_1" csCatId="mainScheme" phldr="1"/>
      <dgm:spPr/>
    </dgm:pt>
    <dgm:pt modelId="{6CDFA0EC-D2CD-45D5-AA96-04C67F019A6F}">
      <dgm:prSet phldrT="[文字]"/>
      <dgm:spPr/>
      <dgm:t>
        <a:bodyPr/>
        <a:lstStyle/>
        <a:p>
          <a:pPr algn="l"/>
          <a:r>
            <a:rPr lang="en-US" altLang="zh-TW" dirty="0" smtClean="0"/>
            <a:t>Give a query q, a set of candidate queries C = {c1,c2,….cm}</a:t>
          </a:r>
          <a:endParaRPr lang="zh-TW" altLang="en-US" dirty="0"/>
        </a:p>
      </dgm:t>
    </dgm:pt>
    <dgm:pt modelId="{3F76AD02-E9BC-4CD2-84DB-A3F068EBBB76}" type="parTrans" cxnId="{342D0689-D56C-4E46-9E09-E8D9B170748E}">
      <dgm:prSet/>
      <dgm:spPr/>
      <dgm:t>
        <a:bodyPr/>
        <a:lstStyle/>
        <a:p>
          <a:endParaRPr lang="zh-TW" altLang="en-US"/>
        </a:p>
      </dgm:t>
    </dgm:pt>
    <dgm:pt modelId="{9C8F64D6-CD76-4F11-A694-712D0C18F80F}" type="sibTrans" cxnId="{342D0689-D56C-4E46-9E09-E8D9B170748E}">
      <dgm:prSet/>
      <dgm:spPr/>
      <dgm:t>
        <a:bodyPr/>
        <a:lstStyle/>
        <a:p>
          <a:endParaRPr lang="zh-TW" altLang="en-US"/>
        </a:p>
      </dgm:t>
    </dgm:pt>
    <dgm:pt modelId="{D17122B4-EF5F-4A08-AF35-3CA332B949E9}">
      <dgm:prSet phldrT="[文字]"/>
      <dgm:spPr/>
      <dgm:t>
        <a:bodyPr/>
        <a:lstStyle/>
        <a:p>
          <a:pPr algn="l"/>
          <a:r>
            <a:rPr lang="en-US" altLang="zh-TW" dirty="0" smtClean="0"/>
            <a:t>Candidates are ranked according to some quality criterion.</a:t>
          </a:r>
          <a:endParaRPr lang="zh-TW" altLang="en-US" dirty="0"/>
        </a:p>
      </dgm:t>
    </dgm:pt>
    <dgm:pt modelId="{1F6D0C74-95ED-4964-9A88-88D388300B78}" type="parTrans" cxnId="{7508D76C-315B-41CE-87C5-0B36E07BEC8A}">
      <dgm:prSet/>
      <dgm:spPr/>
      <dgm:t>
        <a:bodyPr/>
        <a:lstStyle/>
        <a:p>
          <a:endParaRPr lang="zh-TW" altLang="en-US"/>
        </a:p>
      </dgm:t>
    </dgm:pt>
    <dgm:pt modelId="{4781AA14-1488-46C3-8226-C7332E2CD9D5}" type="sibTrans" cxnId="{7508D76C-315B-41CE-87C5-0B36E07BEC8A}">
      <dgm:prSet/>
      <dgm:spPr/>
      <dgm:t>
        <a:bodyPr/>
        <a:lstStyle/>
        <a:p>
          <a:endParaRPr lang="zh-TW" altLang="en-US"/>
        </a:p>
      </dgm:t>
    </dgm:pt>
    <dgm:pt modelId="{8C18CF6C-5EAB-4C9B-A69E-7B837A3F8376}" type="pres">
      <dgm:prSet presAssocID="{8029D788-A006-4850-8B19-E2FA4E202AFC}" presName="linearFlow" presStyleCnt="0">
        <dgm:presLayoutVars>
          <dgm:resizeHandles val="exact"/>
        </dgm:presLayoutVars>
      </dgm:prSet>
      <dgm:spPr/>
    </dgm:pt>
    <dgm:pt modelId="{AF2CEA6F-1404-48FC-8EF9-32CCE7D51AD1}" type="pres">
      <dgm:prSet presAssocID="{6CDFA0EC-D2CD-45D5-AA96-04C67F019A6F}" presName="node" presStyleLbl="node1" presStyleIdx="0" presStyleCnt="2" custScaleX="292469" custLinFactNeighborY="-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056C94-5DF4-4092-A09E-70B644F0BD10}" type="pres">
      <dgm:prSet presAssocID="{9C8F64D6-CD76-4F11-A694-712D0C18F80F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3D6F16B1-58C9-4EE6-803A-3425BEDDFB79}" type="pres">
      <dgm:prSet presAssocID="{9C8F64D6-CD76-4F11-A694-712D0C18F80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89DF148E-A112-4180-9070-6928073808F3}" type="pres">
      <dgm:prSet presAssocID="{D17122B4-EF5F-4A08-AF35-3CA332B949E9}" presName="node" presStyleLbl="node1" presStyleIdx="1" presStyleCnt="2" custScaleX="2924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CB1D00-8EF6-4365-8C06-15E4EAC3AE8E}" type="presOf" srcId="{8029D788-A006-4850-8B19-E2FA4E202AFC}" destId="{8C18CF6C-5EAB-4C9B-A69E-7B837A3F8376}" srcOrd="0" destOrd="0" presId="urn:microsoft.com/office/officeart/2005/8/layout/process2"/>
    <dgm:cxn modelId="{EE357AA3-8FB5-4ADF-B8C7-A3B1C4572609}" type="presOf" srcId="{6CDFA0EC-D2CD-45D5-AA96-04C67F019A6F}" destId="{AF2CEA6F-1404-48FC-8EF9-32CCE7D51AD1}" srcOrd="0" destOrd="0" presId="urn:microsoft.com/office/officeart/2005/8/layout/process2"/>
    <dgm:cxn modelId="{CCCB9297-AD70-4E60-A9AC-868A40A8D42A}" type="presOf" srcId="{9C8F64D6-CD76-4F11-A694-712D0C18F80F}" destId="{3D6F16B1-58C9-4EE6-803A-3425BEDDFB79}" srcOrd="1" destOrd="0" presId="urn:microsoft.com/office/officeart/2005/8/layout/process2"/>
    <dgm:cxn modelId="{7508D76C-315B-41CE-87C5-0B36E07BEC8A}" srcId="{8029D788-A006-4850-8B19-E2FA4E202AFC}" destId="{D17122B4-EF5F-4A08-AF35-3CA332B949E9}" srcOrd="1" destOrd="0" parTransId="{1F6D0C74-95ED-4964-9A88-88D388300B78}" sibTransId="{4781AA14-1488-46C3-8226-C7332E2CD9D5}"/>
    <dgm:cxn modelId="{342D0689-D56C-4E46-9E09-E8D9B170748E}" srcId="{8029D788-A006-4850-8B19-E2FA4E202AFC}" destId="{6CDFA0EC-D2CD-45D5-AA96-04C67F019A6F}" srcOrd="0" destOrd="0" parTransId="{3F76AD02-E9BC-4CD2-84DB-A3F068EBBB76}" sibTransId="{9C8F64D6-CD76-4F11-A694-712D0C18F80F}"/>
    <dgm:cxn modelId="{C1E7B83E-C01D-45F2-9A1D-8CE6365895F8}" type="presOf" srcId="{D17122B4-EF5F-4A08-AF35-3CA332B949E9}" destId="{89DF148E-A112-4180-9070-6928073808F3}" srcOrd="0" destOrd="0" presId="urn:microsoft.com/office/officeart/2005/8/layout/process2"/>
    <dgm:cxn modelId="{46348EAD-9215-43CE-A9C0-133635275956}" type="presOf" srcId="{9C8F64D6-CD76-4F11-A694-712D0C18F80F}" destId="{EA056C94-5DF4-4092-A09E-70B644F0BD10}" srcOrd="0" destOrd="0" presId="urn:microsoft.com/office/officeart/2005/8/layout/process2"/>
    <dgm:cxn modelId="{DE597CA7-1C85-4A73-962B-4F00B03B8189}" type="presParOf" srcId="{8C18CF6C-5EAB-4C9B-A69E-7B837A3F8376}" destId="{AF2CEA6F-1404-48FC-8EF9-32CCE7D51AD1}" srcOrd="0" destOrd="0" presId="urn:microsoft.com/office/officeart/2005/8/layout/process2"/>
    <dgm:cxn modelId="{DC5E7B6F-1972-4E59-BD42-3925006A463E}" type="presParOf" srcId="{8C18CF6C-5EAB-4C9B-A69E-7B837A3F8376}" destId="{EA056C94-5DF4-4092-A09E-70B644F0BD10}" srcOrd="1" destOrd="0" presId="urn:microsoft.com/office/officeart/2005/8/layout/process2"/>
    <dgm:cxn modelId="{B4399075-4434-4E33-AF89-B19C200939CE}" type="presParOf" srcId="{EA056C94-5DF4-4092-A09E-70B644F0BD10}" destId="{3D6F16B1-58C9-4EE6-803A-3425BEDDFB79}" srcOrd="0" destOrd="0" presId="urn:microsoft.com/office/officeart/2005/8/layout/process2"/>
    <dgm:cxn modelId="{4FA64677-A118-4BEB-90A4-8B2C88840269}" type="presParOf" srcId="{8C18CF6C-5EAB-4C9B-A69E-7B837A3F8376}" destId="{89DF148E-A112-4180-9070-6928073808F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4722E-7079-41E9-9382-C257B9670A00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C920A794-A37D-4241-98E1-D225F0B50E96}">
      <dgm:prSet phldrT="[文字]" custT="1"/>
      <dgm:spPr/>
      <dgm:t>
        <a:bodyPr/>
        <a:lstStyle/>
        <a:p>
          <a:pPr algn="l"/>
          <a:r>
            <a:rPr lang="en-US" altLang="zh-TW" sz="2200" dirty="0" smtClean="0"/>
            <a:t>Use the cluster method to creates a set of clusters as it scans through the queries</a:t>
          </a:r>
          <a:r>
            <a:rPr lang="en-US" altLang="zh-TW" sz="1900" dirty="0" smtClean="0"/>
            <a:t>.</a:t>
          </a:r>
          <a:endParaRPr lang="zh-TW" altLang="en-US" sz="1900" dirty="0"/>
        </a:p>
      </dgm:t>
    </dgm:pt>
    <dgm:pt modelId="{693AC8C6-521F-4CD0-905D-F952C5270DDD}" type="parTrans" cxnId="{8463E794-8C31-4B03-B563-A22DD3B6A658}">
      <dgm:prSet/>
      <dgm:spPr/>
      <dgm:t>
        <a:bodyPr/>
        <a:lstStyle/>
        <a:p>
          <a:endParaRPr lang="zh-TW" altLang="en-US"/>
        </a:p>
      </dgm:t>
    </dgm:pt>
    <dgm:pt modelId="{37EF4AC9-2AA2-424E-B090-BFE46362246C}" type="sibTrans" cxnId="{8463E794-8C31-4B03-B563-A22DD3B6A658}">
      <dgm:prSet/>
      <dgm:spPr/>
      <dgm:t>
        <a:bodyPr/>
        <a:lstStyle/>
        <a:p>
          <a:endParaRPr lang="zh-TW" altLang="en-US"/>
        </a:p>
      </dgm:t>
    </dgm:pt>
    <dgm:pt modelId="{C15F198D-3A8A-4F07-8883-FA5C02A06458}">
      <dgm:prSet phldrT="[文字]" custT="1"/>
      <dgm:spPr/>
      <dgm:t>
        <a:bodyPr/>
        <a:lstStyle/>
        <a:p>
          <a:pPr algn="l"/>
          <a:r>
            <a:rPr lang="en-US" altLang="zh-TW" sz="2200" dirty="0" smtClean="0"/>
            <a:t>Divide queries in each query cluster into intent group</a:t>
          </a:r>
        </a:p>
        <a:p>
          <a:pPr algn="l"/>
          <a:r>
            <a:rPr lang="en-US" altLang="zh-TW" sz="2200" dirty="0" smtClean="0"/>
            <a:t>Ex: spelling correction, stop words removal, stemming</a:t>
          </a:r>
          <a:endParaRPr lang="zh-TW" altLang="en-US" sz="2200" dirty="0"/>
        </a:p>
      </dgm:t>
    </dgm:pt>
    <dgm:pt modelId="{31ED074A-8DC3-4754-AB82-798CA2772829}" type="parTrans" cxnId="{1EFC934C-65A7-4333-A33F-CFAA2E058455}">
      <dgm:prSet/>
      <dgm:spPr/>
      <dgm:t>
        <a:bodyPr/>
        <a:lstStyle/>
        <a:p>
          <a:endParaRPr lang="zh-TW" altLang="en-US"/>
        </a:p>
      </dgm:t>
    </dgm:pt>
    <dgm:pt modelId="{2CA00753-B730-4A56-BF36-44CC316AD198}" type="sibTrans" cxnId="{1EFC934C-65A7-4333-A33F-CFAA2E058455}">
      <dgm:prSet/>
      <dgm:spPr/>
      <dgm:t>
        <a:bodyPr/>
        <a:lstStyle/>
        <a:p>
          <a:endParaRPr lang="zh-TW" altLang="en-US"/>
        </a:p>
      </dgm:t>
    </dgm:pt>
    <dgm:pt modelId="{A09D28F5-F8BE-4686-AA2A-68F59DC8A5B2}">
      <dgm:prSet phldrT="[文字]" custT="1"/>
      <dgm:spPr/>
      <dgm:t>
        <a:bodyPr/>
        <a:lstStyle/>
        <a:p>
          <a:pPr algn="l"/>
          <a:r>
            <a:rPr lang="en-US" altLang="zh-TW" sz="2200" dirty="0" smtClean="0"/>
            <a:t>Select the most frequent query in each group to be the group leader which will be return as a candidate.</a:t>
          </a:r>
          <a:endParaRPr lang="zh-TW" altLang="en-US" sz="2200" dirty="0"/>
        </a:p>
      </dgm:t>
    </dgm:pt>
    <dgm:pt modelId="{838E24ED-0534-44E6-90C8-6C0A379241AA}" type="parTrans" cxnId="{76014D6C-7E46-44DD-9422-45C43C8CB0B3}">
      <dgm:prSet/>
      <dgm:spPr/>
      <dgm:t>
        <a:bodyPr/>
        <a:lstStyle/>
        <a:p>
          <a:endParaRPr lang="zh-TW" altLang="en-US"/>
        </a:p>
      </dgm:t>
    </dgm:pt>
    <dgm:pt modelId="{01CAC7F0-9601-4897-953B-42C273C02718}" type="sibTrans" cxnId="{76014D6C-7E46-44DD-9422-45C43C8CB0B3}">
      <dgm:prSet/>
      <dgm:spPr/>
      <dgm:t>
        <a:bodyPr/>
        <a:lstStyle/>
        <a:p>
          <a:endParaRPr lang="zh-TW" altLang="en-US"/>
        </a:p>
      </dgm:t>
    </dgm:pt>
    <dgm:pt modelId="{56FFDBC0-C773-4DDE-BE9D-1810B80890DF}" type="pres">
      <dgm:prSet presAssocID="{7514722E-7079-41E9-9382-C257B9670A00}" presName="linearFlow" presStyleCnt="0">
        <dgm:presLayoutVars>
          <dgm:resizeHandles val="exact"/>
        </dgm:presLayoutVars>
      </dgm:prSet>
      <dgm:spPr/>
    </dgm:pt>
    <dgm:pt modelId="{8ECC9418-83BD-4898-8FCF-634571CF0E51}" type="pres">
      <dgm:prSet presAssocID="{C920A794-A37D-4241-98E1-D225F0B50E96}" presName="node" presStyleLbl="node1" presStyleIdx="0" presStyleCnt="3" custScaleX="2767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D87F7-A17D-4E22-9FDB-82B304338523}" type="pres">
      <dgm:prSet presAssocID="{37EF4AC9-2AA2-424E-B090-BFE46362246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3F3DEAC-AA4D-43FA-9D57-6E865395EA92}" type="pres">
      <dgm:prSet presAssocID="{37EF4AC9-2AA2-424E-B090-BFE46362246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5BEDDAFC-5255-432C-9101-03A9FD957343}" type="pres">
      <dgm:prSet presAssocID="{C15F198D-3A8A-4F07-8883-FA5C02A06458}" presName="node" presStyleLbl="node1" presStyleIdx="1" presStyleCnt="3" custScaleX="276704" custScaleY="841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187FE0-887E-4866-A528-D81B1F3E36DE}" type="pres">
      <dgm:prSet presAssocID="{2CA00753-B730-4A56-BF36-44CC316AD19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E69401F-F652-4F92-96E3-19188FC88501}" type="pres">
      <dgm:prSet presAssocID="{2CA00753-B730-4A56-BF36-44CC316AD19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7E7EBD35-462A-40F2-B89A-5A3B5EF99465}" type="pres">
      <dgm:prSet presAssocID="{A09D28F5-F8BE-4686-AA2A-68F59DC8A5B2}" presName="node" presStyleLbl="node1" presStyleIdx="2" presStyleCnt="3" custScaleX="2767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014D6C-7E46-44DD-9422-45C43C8CB0B3}" srcId="{7514722E-7079-41E9-9382-C257B9670A00}" destId="{A09D28F5-F8BE-4686-AA2A-68F59DC8A5B2}" srcOrd="2" destOrd="0" parTransId="{838E24ED-0534-44E6-90C8-6C0A379241AA}" sibTransId="{01CAC7F0-9601-4897-953B-42C273C02718}"/>
    <dgm:cxn modelId="{E7356B33-C5EE-46D4-88CD-87CCB778AF30}" type="presOf" srcId="{2CA00753-B730-4A56-BF36-44CC316AD198}" destId="{9E69401F-F652-4F92-96E3-19188FC88501}" srcOrd="1" destOrd="0" presId="urn:microsoft.com/office/officeart/2005/8/layout/process2"/>
    <dgm:cxn modelId="{065EB52B-1BBC-4F3D-83ED-8EE6645A02B1}" type="presOf" srcId="{2CA00753-B730-4A56-BF36-44CC316AD198}" destId="{29187FE0-887E-4866-A528-D81B1F3E36DE}" srcOrd="0" destOrd="0" presId="urn:microsoft.com/office/officeart/2005/8/layout/process2"/>
    <dgm:cxn modelId="{8463E794-8C31-4B03-B563-A22DD3B6A658}" srcId="{7514722E-7079-41E9-9382-C257B9670A00}" destId="{C920A794-A37D-4241-98E1-D225F0B50E96}" srcOrd="0" destOrd="0" parTransId="{693AC8C6-521F-4CD0-905D-F952C5270DDD}" sibTransId="{37EF4AC9-2AA2-424E-B090-BFE46362246C}"/>
    <dgm:cxn modelId="{3E52D1AD-83FD-447A-9AB0-B8BD0265C4B4}" type="presOf" srcId="{C15F198D-3A8A-4F07-8883-FA5C02A06458}" destId="{5BEDDAFC-5255-432C-9101-03A9FD957343}" srcOrd="0" destOrd="0" presId="urn:microsoft.com/office/officeart/2005/8/layout/process2"/>
    <dgm:cxn modelId="{107AA3F6-CEA2-4AAE-9846-324DCEF96175}" type="presOf" srcId="{37EF4AC9-2AA2-424E-B090-BFE46362246C}" destId="{A3F3DEAC-AA4D-43FA-9D57-6E865395EA92}" srcOrd="1" destOrd="0" presId="urn:microsoft.com/office/officeart/2005/8/layout/process2"/>
    <dgm:cxn modelId="{7E9DA55A-CA5C-4728-ADA2-F8053AAE4C37}" type="presOf" srcId="{A09D28F5-F8BE-4686-AA2A-68F59DC8A5B2}" destId="{7E7EBD35-462A-40F2-B89A-5A3B5EF99465}" srcOrd="0" destOrd="0" presId="urn:microsoft.com/office/officeart/2005/8/layout/process2"/>
    <dgm:cxn modelId="{6E074297-BD0C-444D-B8BF-8B7ED5EACC76}" type="presOf" srcId="{7514722E-7079-41E9-9382-C257B9670A00}" destId="{56FFDBC0-C773-4DDE-BE9D-1810B80890DF}" srcOrd="0" destOrd="0" presId="urn:microsoft.com/office/officeart/2005/8/layout/process2"/>
    <dgm:cxn modelId="{1EFC934C-65A7-4333-A33F-CFAA2E058455}" srcId="{7514722E-7079-41E9-9382-C257B9670A00}" destId="{C15F198D-3A8A-4F07-8883-FA5C02A06458}" srcOrd="1" destOrd="0" parTransId="{31ED074A-8DC3-4754-AB82-798CA2772829}" sibTransId="{2CA00753-B730-4A56-BF36-44CC316AD198}"/>
    <dgm:cxn modelId="{BCAE7EBF-8BF6-4FCB-AAA7-EBB03B0567DC}" type="presOf" srcId="{C920A794-A37D-4241-98E1-D225F0B50E96}" destId="{8ECC9418-83BD-4898-8FCF-634571CF0E51}" srcOrd="0" destOrd="0" presId="urn:microsoft.com/office/officeart/2005/8/layout/process2"/>
    <dgm:cxn modelId="{6C9D40B9-A042-4300-85BD-C74EAB5DB5E6}" type="presOf" srcId="{37EF4AC9-2AA2-424E-B090-BFE46362246C}" destId="{0CED87F7-A17D-4E22-9FDB-82B304338523}" srcOrd="0" destOrd="0" presId="urn:microsoft.com/office/officeart/2005/8/layout/process2"/>
    <dgm:cxn modelId="{E2219ADF-8CAD-4AE6-915F-9FE89DEB7B16}" type="presParOf" srcId="{56FFDBC0-C773-4DDE-BE9D-1810B80890DF}" destId="{8ECC9418-83BD-4898-8FCF-634571CF0E51}" srcOrd="0" destOrd="0" presId="urn:microsoft.com/office/officeart/2005/8/layout/process2"/>
    <dgm:cxn modelId="{41F5E594-2E79-4BED-A8CD-9FE588A75813}" type="presParOf" srcId="{56FFDBC0-C773-4DDE-BE9D-1810B80890DF}" destId="{0CED87F7-A17D-4E22-9FDB-82B304338523}" srcOrd="1" destOrd="0" presId="urn:microsoft.com/office/officeart/2005/8/layout/process2"/>
    <dgm:cxn modelId="{389B345A-4F4B-4D19-A073-94F650636FFC}" type="presParOf" srcId="{0CED87F7-A17D-4E22-9FDB-82B304338523}" destId="{A3F3DEAC-AA4D-43FA-9D57-6E865395EA92}" srcOrd="0" destOrd="0" presId="urn:microsoft.com/office/officeart/2005/8/layout/process2"/>
    <dgm:cxn modelId="{0C324CBA-C09B-4C10-92BB-35FC674CA819}" type="presParOf" srcId="{56FFDBC0-C773-4DDE-BE9D-1810B80890DF}" destId="{5BEDDAFC-5255-432C-9101-03A9FD957343}" srcOrd="2" destOrd="0" presId="urn:microsoft.com/office/officeart/2005/8/layout/process2"/>
    <dgm:cxn modelId="{E0D4F418-1560-4857-AA9A-D493F1F0AA45}" type="presParOf" srcId="{56FFDBC0-C773-4DDE-BE9D-1810B80890DF}" destId="{29187FE0-887E-4866-A528-D81B1F3E36DE}" srcOrd="3" destOrd="0" presId="urn:microsoft.com/office/officeart/2005/8/layout/process2"/>
    <dgm:cxn modelId="{19D18566-EDBD-4E62-9C2F-43993F3B2E27}" type="presParOf" srcId="{29187FE0-887E-4866-A528-D81B1F3E36DE}" destId="{9E69401F-F652-4F92-96E3-19188FC88501}" srcOrd="0" destOrd="0" presId="urn:microsoft.com/office/officeart/2005/8/layout/process2"/>
    <dgm:cxn modelId="{493C69DA-D420-4C5E-A67E-A2A858974F71}" type="presParOf" srcId="{56FFDBC0-C773-4DDE-BE9D-1810B80890DF}" destId="{7E7EBD35-462A-40F2-B89A-5A3B5EF9946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D2796-5688-49B9-B851-1C01419D13FC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57957B3D-10EB-4509-9A2D-C838BB669E49}">
      <dgm:prSet phldrT="[文字]" custT="1"/>
      <dgm:spPr/>
      <dgm:t>
        <a:bodyPr/>
        <a:lstStyle/>
        <a:p>
          <a:r>
            <a:rPr lang="en-US" altLang="zh-TW" sz="2200" dirty="0" smtClean="0"/>
            <a:t>Input: C = {c</a:t>
          </a:r>
          <a:r>
            <a:rPr lang="en-US" altLang="zh-TW" sz="1800" dirty="0" smtClean="0"/>
            <a:t>1</a:t>
          </a:r>
          <a:r>
            <a:rPr lang="en-US" altLang="zh-TW" sz="2200" dirty="0" smtClean="0"/>
            <a:t>, c</a:t>
          </a:r>
          <a:r>
            <a:rPr lang="en-US" altLang="zh-TW" sz="1800" dirty="0" smtClean="0"/>
            <a:t>2</a:t>
          </a:r>
          <a:r>
            <a:rPr lang="en-US" altLang="zh-TW" sz="2200" dirty="0" smtClean="0"/>
            <a:t>, ….</a:t>
          </a:r>
          <a:r>
            <a:rPr lang="en-US" altLang="zh-TW" sz="2200" dirty="0" err="1" smtClean="0"/>
            <a:t>c</a:t>
          </a:r>
          <a:r>
            <a:rPr lang="en-US" altLang="zh-TW" sz="1800" dirty="0" err="1" smtClean="0"/>
            <a:t>n</a:t>
          </a:r>
          <a:r>
            <a:rPr lang="en-US" altLang="zh-TW" sz="2200" dirty="0" smtClean="0"/>
            <a:t>}</a:t>
          </a:r>
          <a:endParaRPr lang="zh-TW" altLang="en-US" sz="2200" dirty="0"/>
        </a:p>
      </dgm:t>
    </dgm:pt>
    <dgm:pt modelId="{D4FF40C7-970D-48E6-A00E-4FD5A636C4D2}" type="parTrans" cxnId="{DCF5419D-390F-481B-9CFD-B026688852A8}">
      <dgm:prSet/>
      <dgm:spPr/>
      <dgm:t>
        <a:bodyPr/>
        <a:lstStyle/>
        <a:p>
          <a:endParaRPr lang="zh-TW" altLang="en-US"/>
        </a:p>
      </dgm:t>
    </dgm:pt>
    <dgm:pt modelId="{3FFDC941-44D6-451B-A75A-4B9DFECE5B1A}" type="sibTrans" cxnId="{DCF5419D-390F-481B-9CFD-B026688852A8}">
      <dgm:prSet/>
      <dgm:spPr/>
      <dgm:t>
        <a:bodyPr/>
        <a:lstStyle/>
        <a:p>
          <a:endParaRPr lang="zh-TW" altLang="en-US"/>
        </a:p>
      </dgm:t>
    </dgm:pt>
    <dgm:pt modelId="{DB9903C3-88F0-4F56-9E73-8F6F010B303F}">
      <dgm:prSet phldrT="[文字]"/>
      <dgm:spPr/>
      <dgm:t>
        <a:bodyPr/>
        <a:lstStyle/>
        <a:p>
          <a:r>
            <a:rPr lang="en-US" altLang="zh-TW" dirty="0" err="1" smtClean="0"/>
            <a:t>RankSVM</a:t>
          </a:r>
          <a:endParaRPr lang="zh-TW" altLang="en-US" dirty="0"/>
        </a:p>
      </dgm:t>
    </dgm:pt>
    <dgm:pt modelId="{165F5FB4-2597-4231-B189-322F73A4A63F}" type="parTrans" cxnId="{59495B37-B30C-476D-8EB3-A12A3DB97703}">
      <dgm:prSet/>
      <dgm:spPr/>
      <dgm:t>
        <a:bodyPr/>
        <a:lstStyle/>
        <a:p>
          <a:endParaRPr lang="zh-TW" altLang="en-US"/>
        </a:p>
      </dgm:t>
    </dgm:pt>
    <dgm:pt modelId="{633A3C1D-B82F-4832-8A72-6A6DDAD4C07F}" type="sibTrans" cxnId="{59495B37-B30C-476D-8EB3-A12A3DB97703}">
      <dgm:prSet/>
      <dgm:spPr/>
      <dgm:t>
        <a:bodyPr/>
        <a:lstStyle/>
        <a:p>
          <a:endParaRPr lang="zh-TW" altLang="en-US"/>
        </a:p>
      </dgm:t>
    </dgm:pt>
    <dgm:pt modelId="{66DBCB7D-033B-4A8E-80D8-15ECDE62A5AD}">
      <dgm:prSet phldrT="[文字]" custT="1"/>
      <dgm:spPr/>
      <dgm:t>
        <a:bodyPr/>
        <a:lstStyle/>
        <a:p>
          <a:r>
            <a:rPr lang="en-US" altLang="zh-TW" sz="2300" dirty="0" smtClean="0"/>
            <a:t>Output : score = {s</a:t>
          </a:r>
          <a:r>
            <a:rPr lang="en-US" altLang="zh-TW" sz="1800" dirty="0" smtClean="0"/>
            <a:t>1</a:t>
          </a:r>
          <a:r>
            <a:rPr lang="en-US" altLang="zh-TW" sz="2300" dirty="0" smtClean="0"/>
            <a:t>, s</a:t>
          </a:r>
          <a:r>
            <a:rPr lang="en-US" altLang="zh-TW" sz="1800" dirty="0" smtClean="0"/>
            <a:t>2</a:t>
          </a:r>
          <a:r>
            <a:rPr lang="en-US" altLang="zh-TW" sz="2300" dirty="0" smtClean="0"/>
            <a:t>, ….</a:t>
          </a:r>
          <a:r>
            <a:rPr lang="en-US" altLang="zh-TW" sz="2300" dirty="0" err="1" smtClean="0"/>
            <a:t>s</a:t>
          </a:r>
          <a:r>
            <a:rPr lang="en-US" altLang="zh-TW" sz="1800" dirty="0" err="1" smtClean="0"/>
            <a:t>n</a:t>
          </a:r>
          <a:r>
            <a:rPr lang="en-US" altLang="zh-TW" sz="2300" dirty="0" smtClean="0"/>
            <a:t>}</a:t>
          </a:r>
          <a:endParaRPr lang="zh-TW" altLang="en-US" sz="2300" dirty="0"/>
        </a:p>
      </dgm:t>
    </dgm:pt>
    <dgm:pt modelId="{5CB47BC8-84C4-4BCC-BCA1-1D6B43C679A0}" type="parTrans" cxnId="{A4557C8A-B81D-46B6-9F4C-3C0E4DE51CB4}">
      <dgm:prSet/>
      <dgm:spPr/>
      <dgm:t>
        <a:bodyPr/>
        <a:lstStyle/>
        <a:p>
          <a:endParaRPr lang="zh-TW" altLang="en-US"/>
        </a:p>
      </dgm:t>
    </dgm:pt>
    <dgm:pt modelId="{5ACB530C-B4A8-45A1-826D-4006FB8CC8E1}" type="sibTrans" cxnId="{A4557C8A-B81D-46B6-9F4C-3C0E4DE51CB4}">
      <dgm:prSet/>
      <dgm:spPr/>
      <dgm:t>
        <a:bodyPr/>
        <a:lstStyle/>
        <a:p>
          <a:endParaRPr lang="zh-TW" altLang="en-US"/>
        </a:p>
      </dgm:t>
    </dgm:pt>
    <dgm:pt modelId="{1F4D84EC-FAAA-4DB3-9926-41B85405581F}" type="pres">
      <dgm:prSet presAssocID="{0FBD2796-5688-49B9-B851-1C01419D13FC}" presName="linearFlow" presStyleCnt="0">
        <dgm:presLayoutVars>
          <dgm:resizeHandles val="exact"/>
        </dgm:presLayoutVars>
      </dgm:prSet>
      <dgm:spPr/>
    </dgm:pt>
    <dgm:pt modelId="{6F0DE642-9B0B-4D0C-ADB3-F57E889CB161}" type="pres">
      <dgm:prSet presAssocID="{57957B3D-10EB-4509-9A2D-C838BB669E49}" presName="node" presStyleLbl="node1" presStyleIdx="0" presStyleCnt="3" custScaleX="233908" custLinFactNeighborX="-21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B2E742-5C95-431F-9843-981635FA094D}" type="pres">
      <dgm:prSet presAssocID="{3FFDC941-44D6-451B-A75A-4B9DFECE5B1A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F13A407-CA4E-4BCC-A4BF-10522775232E}" type="pres">
      <dgm:prSet presAssocID="{3FFDC941-44D6-451B-A75A-4B9DFECE5B1A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E2F5F283-7DD8-402C-AC04-D12B7D8E4A10}" type="pres">
      <dgm:prSet presAssocID="{DB9903C3-88F0-4F56-9E73-8F6F010B303F}" presName="node" presStyleLbl="node1" presStyleIdx="1" presStyleCnt="3" custScaleX="2381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C085AE-E610-4860-86B0-A664B9029B7D}" type="pres">
      <dgm:prSet presAssocID="{633A3C1D-B82F-4832-8A72-6A6DDAD4C07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B3F4CDC-C79B-47AD-BEF2-6CC093A546A8}" type="pres">
      <dgm:prSet presAssocID="{633A3C1D-B82F-4832-8A72-6A6DDAD4C07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AA82A99-12EF-4289-989A-B43DBCDB555E}" type="pres">
      <dgm:prSet presAssocID="{66DBCB7D-033B-4A8E-80D8-15ECDE62A5AD}" presName="node" presStyleLbl="node1" presStyleIdx="2" presStyleCnt="3" custScaleX="2381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B24A6BC-BBC1-4F06-B6C0-768D73A42D7F}" type="presOf" srcId="{3FFDC941-44D6-451B-A75A-4B9DFECE5B1A}" destId="{19B2E742-5C95-431F-9843-981635FA094D}" srcOrd="0" destOrd="0" presId="urn:microsoft.com/office/officeart/2005/8/layout/process2"/>
    <dgm:cxn modelId="{60B682B7-F247-4E54-AA8E-11D268172A93}" type="presOf" srcId="{633A3C1D-B82F-4832-8A72-6A6DDAD4C07F}" destId="{09C085AE-E610-4860-86B0-A664B9029B7D}" srcOrd="0" destOrd="0" presId="urn:microsoft.com/office/officeart/2005/8/layout/process2"/>
    <dgm:cxn modelId="{59495B37-B30C-476D-8EB3-A12A3DB97703}" srcId="{0FBD2796-5688-49B9-B851-1C01419D13FC}" destId="{DB9903C3-88F0-4F56-9E73-8F6F010B303F}" srcOrd="1" destOrd="0" parTransId="{165F5FB4-2597-4231-B189-322F73A4A63F}" sibTransId="{633A3C1D-B82F-4832-8A72-6A6DDAD4C07F}"/>
    <dgm:cxn modelId="{BD95FBE2-C900-44F9-94DE-AA1ACB939E37}" type="presOf" srcId="{DB9903C3-88F0-4F56-9E73-8F6F010B303F}" destId="{E2F5F283-7DD8-402C-AC04-D12B7D8E4A10}" srcOrd="0" destOrd="0" presId="urn:microsoft.com/office/officeart/2005/8/layout/process2"/>
    <dgm:cxn modelId="{34A29320-7286-4FDF-BF50-26C5B54A9B37}" type="presOf" srcId="{0FBD2796-5688-49B9-B851-1C01419D13FC}" destId="{1F4D84EC-FAAA-4DB3-9926-41B85405581F}" srcOrd="0" destOrd="0" presId="urn:microsoft.com/office/officeart/2005/8/layout/process2"/>
    <dgm:cxn modelId="{DCF5419D-390F-481B-9CFD-B026688852A8}" srcId="{0FBD2796-5688-49B9-B851-1C01419D13FC}" destId="{57957B3D-10EB-4509-9A2D-C838BB669E49}" srcOrd="0" destOrd="0" parTransId="{D4FF40C7-970D-48E6-A00E-4FD5A636C4D2}" sibTransId="{3FFDC941-44D6-451B-A75A-4B9DFECE5B1A}"/>
    <dgm:cxn modelId="{9750749A-F0FE-40E0-905F-B26A25FEBB3E}" type="presOf" srcId="{66DBCB7D-033B-4A8E-80D8-15ECDE62A5AD}" destId="{0AA82A99-12EF-4289-989A-B43DBCDB555E}" srcOrd="0" destOrd="0" presId="urn:microsoft.com/office/officeart/2005/8/layout/process2"/>
    <dgm:cxn modelId="{420F6735-2765-4D9E-BD67-5ED4C6957515}" type="presOf" srcId="{3FFDC941-44D6-451B-A75A-4B9DFECE5B1A}" destId="{5F13A407-CA4E-4BCC-A4BF-10522775232E}" srcOrd="1" destOrd="0" presId="urn:microsoft.com/office/officeart/2005/8/layout/process2"/>
    <dgm:cxn modelId="{2D08A6AB-E591-448E-B0C4-1CC64A478D0C}" type="presOf" srcId="{633A3C1D-B82F-4832-8A72-6A6DDAD4C07F}" destId="{9B3F4CDC-C79B-47AD-BEF2-6CC093A546A8}" srcOrd="1" destOrd="0" presId="urn:microsoft.com/office/officeart/2005/8/layout/process2"/>
    <dgm:cxn modelId="{806775E9-4A56-4607-B057-CBBB5E55A2BD}" type="presOf" srcId="{57957B3D-10EB-4509-9A2D-C838BB669E49}" destId="{6F0DE642-9B0B-4D0C-ADB3-F57E889CB161}" srcOrd="0" destOrd="0" presId="urn:microsoft.com/office/officeart/2005/8/layout/process2"/>
    <dgm:cxn modelId="{A4557C8A-B81D-46B6-9F4C-3C0E4DE51CB4}" srcId="{0FBD2796-5688-49B9-B851-1C01419D13FC}" destId="{66DBCB7D-033B-4A8E-80D8-15ECDE62A5AD}" srcOrd="2" destOrd="0" parTransId="{5CB47BC8-84C4-4BCC-BCA1-1D6B43C679A0}" sibTransId="{5ACB530C-B4A8-45A1-826D-4006FB8CC8E1}"/>
    <dgm:cxn modelId="{6203CE4F-5D95-4409-81B5-B29B1596A985}" type="presParOf" srcId="{1F4D84EC-FAAA-4DB3-9926-41B85405581F}" destId="{6F0DE642-9B0B-4D0C-ADB3-F57E889CB161}" srcOrd="0" destOrd="0" presId="urn:microsoft.com/office/officeart/2005/8/layout/process2"/>
    <dgm:cxn modelId="{E3BF2495-DE6D-4ACA-858D-751AA7166353}" type="presParOf" srcId="{1F4D84EC-FAAA-4DB3-9926-41B85405581F}" destId="{19B2E742-5C95-431F-9843-981635FA094D}" srcOrd="1" destOrd="0" presId="urn:microsoft.com/office/officeart/2005/8/layout/process2"/>
    <dgm:cxn modelId="{D3A30ADF-FA11-4214-84F1-F679C65CAD0E}" type="presParOf" srcId="{19B2E742-5C95-431F-9843-981635FA094D}" destId="{5F13A407-CA4E-4BCC-A4BF-10522775232E}" srcOrd="0" destOrd="0" presId="urn:microsoft.com/office/officeart/2005/8/layout/process2"/>
    <dgm:cxn modelId="{E3BFFDEC-7349-4970-B02B-89DC70192253}" type="presParOf" srcId="{1F4D84EC-FAAA-4DB3-9926-41B85405581F}" destId="{E2F5F283-7DD8-402C-AC04-D12B7D8E4A10}" srcOrd="2" destOrd="0" presId="urn:microsoft.com/office/officeart/2005/8/layout/process2"/>
    <dgm:cxn modelId="{497CA768-349C-4FFF-B749-3474BB618F65}" type="presParOf" srcId="{1F4D84EC-FAAA-4DB3-9926-41B85405581F}" destId="{09C085AE-E610-4860-86B0-A664B9029B7D}" srcOrd="3" destOrd="0" presId="urn:microsoft.com/office/officeart/2005/8/layout/process2"/>
    <dgm:cxn modelId="{87F7177E-2A6F-49B4-984F-A4F74A38B584}" type="presParOf" srcId="{09C085AE-E610-4860-86B0-A664B9029B7D}" destId="{9B3F4CDC-C79B-47AD-BEF2-6CC093A546A8}" srcOrd="0" destOrd="0" presId="urn:microsoft.com/office/officeart/2005/8/layout/process2"/>
    <dgm:cxn modelId="{314B95E1-5F42-4961-99A8-D687BC260745}" type="presParOf" srcId="{1F4D84EC-FAAA-4DB3-9926-41B85405581F}" destId="{0AA82A99-12EF-4289-989A-B43DBCDB555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CEA6F-1404-48FC-8EF9-32CCE7D51AD1}">
      <dsp:nvSpPr>
        <dsp:cNvPr id="0" name=""/>
        <dsp:cNvSpPr/>
      </dsp:nvSpPr>
      <dsp:spPr>
        <a:xfrm>
          <a:off x="432048" y="0"/>
          <a:ext cx="5760638" cy="1094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kern="1200" dirty="0" smtClean="0"/>
            <a:t>Give a query q, a set of candidate queries C = {c1,c2,….cm}</a:t>
          </a:r>
          <a:endParaRPr lang="zh-TW" altLang="en-US" sz="2500" kern="1200" dirty="0"/>
        </a:p>
      </dsp:txBody>
      <dsp:txXfrm>
        <a:off x="464098" y="32050"/>
        <a:ext cx="5696538" cy="1030154"/>
      </dsp:txXfrm>
    </dsp:sp>
    <dsp:sp modelId="{EA056C94-5DF4-4092-A09E-70B644F0BD10}">
      <dsp:nvSpPr>
        <dsp:cNvPr id="0" name=""/>
        <dsp:cNvSpPr/>
      </dsp:nvSpPr>
      <dsp:spPr>
        <a:xfrm rot="5400000">
          <a:off x="3107070" y="1121777"/>
          <a:ext cx="410595" cy="49241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-5400000">
        <a:off x="3164644" y="1162686"/>
        <a:ext cx="295448" cy="287417"/>
      </dsp:txXfrm>
    </dsp:sp>
    <dsp:sp modelId="{89DF148E-A112-4180-9070-6928073808F3}">
      <dsp:nvSpPr>
        <dsp:cNvPr id="0" name=""/>
        <dsp:cNvSpPr/>
      </dsp:nvSpPr>
      <dsp:spPr>
        <a:xfrm>
          <a:off x="432048" y="1641715"/>
          <a:ext cx="5760638" cy="1094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Candidates are ranked according to some quality criterion.</a:t>
          </a:r>
          <a:endParaRPr lang="zh-TW" altLang="en-US" sz="2400" kern="1200" dirty="0"/>
        </a:p>
      </dsp:txBody>
      <dsp:txXfrm>
        <a:off x="464098" y="1673765"/>
        <a:ext cx="5696538" cy="103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C9418-83BD-4898-8FCF-634571CF0E51}">
      <dsp:nvSpPr>
        <dsp:cNvPr id="0" name=""/>
        <dsp:cNvSpPr/>
      </dsp:nvSpPr>
      <dsp:spPr>
        <a:xfrm>
          <a:off x="0" y="2880"/>
          <a:ext cx="7200800" cy="11982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Use the cluster method to creates a set of clusters as it scans through the queries</a:t>
          </a:r>
          <a:r>
            <a:rPr lang="en-US" altLang="zh-TW" sz="1900" kern="1200" dirty="0" smtClean="0"/>
            <a:t>.</a:t>
          </a:r>
          <a:endParaRPr lang="zh-TW" altLang="en-US" sz="1900" kern="1200" dirty="0"/>
        </a:p>
      </dsp:txBody>
      <dsp:txXfrm>
        <a:off x="35094" y="37974"/>
        <a:ext cx="7130612" cy="1128023"/>
      </dsp:txXfrm>
    </dsp:sp>
    <dsp:sp modelId="{0CED87F7-A17D-4E22-9FDB-82B304338523}">
      <dsp:nvSpPr>
        <dsp:cNvPr id="0" name=""/>
        <dsp:cNvSpPr/>
      </dsp:nvSpPr>
      <dsp:spPr>
        <a:xfrm rot="5400000">
          <a:off x="3375735" y="1231047"/>
          <a:ext cx="449329" cy="53919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-5400000">
        <a:off x="3438642" y="1275980"/>
        <a:ext cx="323517" cy="314530"/>
      </dsp:txXfrm>
    </dsp:sp>
    <dsp:sp modelId="{5BEDDAFC-5255-432C-9101-03A9FD957343}">
      <dsp:nvSpPr>
        <dsp:cNvPr id="0" name=""/>
        <dsp:cNvSpPr/>
      </dsp:nvSpPr>
      <dsp:spPr>
        <a:xfrm>
          <a:off x="0" y="1800198"/>
          <a:ext cx="7200800" cy="1008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Divide queries in each query cluster into intent group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Ex: spelling correction, stop words removal, stemming</a:t>
          </a:r>
          <a:endParaRPr lang="zh-TW" altLang="en-US" sz="2200" kern="1200" dirty="0"/>
        </a:p>
      </dsp:txBody>
      <dsp:txXfrm>
        <a:off x="29527" y="1829725"/>
        <a:ext cx="7141746" cy="949061"/>
      </dsp:txXfrm>
    </dsp:sp>
    <dsp:sp modelId="{29187FE0-887E-4866-A528-D81B1F3E36DE}">
      <dsp:nvSpPr>
        <dsp:cNvPr id="0" name=""/>
        <dsp:cNvSpPr/>
      </dsp:nvSpPr>
      <dsp:spPr>
        <a:xfrm rot="5400000">
          <a:off x="3375735" y="2838269"/>
          <a:ext cx="449329" cy="53919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-5400000">
        <a:off x="3438642" y="2883202"/>
        <a:ext cx="323517" cy="314530"/>
      </dsp:txXfrm>
    </dsp:sp>
    <dsp:sp modelId="{7E7EBD35-462A-40F2-B89A-5A3B5EF99465}">
      <dsp:nvSpPr>
        <dsp:cNvPr id="0" name=""/>
        <dsp:cNvSpPr/>
      </dsp:nvSpPr>
      <dsp:spPr>
        <a:xfrm>
          <a:off x="0" y="3407419"/>
          <a:ext cx="7200800" cy="11982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Select the most frequent query in each group to be the group leader which will be return as a candidate.</a:t>
          </a:r>
          <a:endParaRPr lang="zh-TW" altLang="en-US" sz="2200" kern="1200" dirty="0"/>
        </a:p>
      </dsp:txBody>
      <dsp:txXfrm>
        <a:off x="35094" y="3442513"/>
        <a:ext cx="7130612" cy="1128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DE642-9B0B-4D0C-ADB3-F57E889CB161}">
      <dsp:nvSpPr>
        <dsp:cNvPr id="0" name=""/>
        <dsp:cNvSpPr/>
      </dsp:nvSpPr>
      <dsp:spPr>
        <a:xfrm>
          <a:off x="0" y="1667"/>
          <a:ext cx="4526918" cy="853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Input: C = {c</a:t>
          </a:r>
          <a:r>
            <a:rPr lang="en-US" altLang="zh-TW" sz="1800" kern="1200" dirty="0" smtClean="0"/>
            <a:t>1</a:t>
          </a:r>
          <a:r>
            <a:rPr lang="en-US" altLang="zh-TW" sz="2200" kern="1200" dirty="0" smtClean="0"/>
            <a:t>, c</a:t>
          </a:r>
          <a:r>
            <a:rPr lang="en-US" altLang="zh-TW" sz="1800" kern="1200" dirty="0" smtClean="0"/>
            <a:t>2</a:t>
          </a:r>
          <a:r>
            <a:rPr lang="en-US" altLang="zh-TW" sz="2200" kern="1200" dirty="0" smtClean="0"/>
            <a:t>, ….</a:t>
          </a:r>
          <a:r>
            <a:rPr lang="en-US" altLang="zh-TW" sz="2200" kern="1200" dirty="0" err="1" smtClean="0"/>
            <a:t>c</a:t>
          </a:r>
          <a:r>
            <a:rPr lang="en-US" altLang="zh-TW" sz="1800" kern="1200" dirty="0" err="1" smtClean="0"/>
            <a:t>n</a:t>
          </a:r>
          <a:r>
            <a:rPr lang="en-US" altLang="zh-TW" sz="2200" kern="1200" dirty="0" smtClean="0"/>
            <a:t>}</a:t>
          </a:r>
          <a:endParaRPr lang="zh-TW" altLang="en-US" sz="2200" kern="1200" dirty="0"/>
        </a:p>
      </dsp:txBody>
      <dsp:txXfrm>
        <a:off x="24988" y="26655"/>
        <a:ext cx="4476942" cy="803172"/>
      </dsp:txXfrm>
    </dsp:sp>
    <dsp:sp modelId="{19B2E742-5C95-431F-9843-981635FA094D}">
      <dsp:nvSpPr>
        <dsp:cNvPr id="0" name=""/>
        <dsp:cNvSpPr/>
      </dsp:nvSpPr>
      <dsp:spPr>
        <a:xfrm rot="5290443">
          <a:off x="2123810" y="876144"/>
          <a:ext cx="320093" cy="3839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2167152" y="908079"/>
        <a:ext cx="230350" cy="224065"/>
      </dsp:txXfrm>
    </dsp:sp>
    <dsp:sp modelId="{E2F5F283-7DD8-402C-AC04-D12B7D8E4A10}">
      <dsp:nvSpPr>
        <dsp:cNvPr id="0" name=""/>
        <dsp:cNvSpPr/>
      </dsp:nvSpPr>
      <dsp:spPr>
        <a:xfrm>
          <a:off x="0" y="1281389"/>
          <a:ext cx="4608512" cy="853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err="1" smtClean="0"/>
            <a:t>RankSVM</a:t>
          </a:r>
          <a:endParaRPr lang="zh-TW" altLang="en-US" sz="3600" kern="1200" dirty="0"/>
        </a:p>
      </dsp:txBody>
      <dsp:txXfrm>
        <a:off x="24988" y="1306377"/>
        <a:ext cx="4558536" cy="803172"/>
      </dsp:txXfrm>
    </dsp:sp>
    <dsp:sp modelId="{09C085AE-E610-4860-86B0-A664B9029B7D}">
      <dsp:nvSpPr>
        <dsp:cNvPr id="0" name=""/>
        <dsp:cNvSpPr/>
      </dsp:nvSpPr>
      <dsp:spPr>
        <a:xfrm rot="5400000">
          <a:off x="2144290" y="2155866"/>
          <a:ext cx="319930" cy="3839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2189081" y="2187859"/>
        <a:ext cx="230350" cy="223951"/>
      </dsp:txXfrm>
    </dsp:sp>
    <dsp:sp modelId="{0AA82A99-12EF-4289-989A-B43DBCDB555E}">
      <dsp:nvSpPr>
        <dsp:cNvPr id="0" name=""/>
        <dsp:cNvSpPr/>
      </dsp:nvSpPr>
      <dsp:spPr>
        <a:xfrm>
          <a:off x="0" y="2561112"/>
          <a:ext cx="4608512" cy="853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Output : score = {s</a:t>
          </a:r>
          <a:r>
            <a:rPr lang="en-US" altLang="zh-TW" sz="1800" kern="1200" dirty="0" smtClean="0"/>
            <a:t>1</a:t>
          </a:r>
          <a:r>
            <a:rPr lang="en-US" altLang="zh-TW" sz="2300" kern="1200" dirty="0" smtClean="0"/>
            <a:t>, s</a:t>
          </a:r>
          <a:r>
            <a:rPr lang="en-US" altLang="zh-TW" sz="1800" kern="1200" dirty="0" smtClean="0"/>
            <a:t>2</a:t>
          </a:r>
          <a:r>
            <a:rPr lang="en-US" altLang="zh-TW" sz="2300" kern="1200" dirty="0" smtClean="0"/>
            <a:t>, ….</a:t>
          </a:r>
          <a:r>
            <a:rPr lang="en-US" altLang="zh-TW" sz="2300" kern="1200" dirty="0" err="1" smtClean="0"/>
            <a:t>s</a:t>
          </a:r>
          <a:r>
            <a:rPr lang="en-US" altLang="zh-TW" sz="1800" kern="1200" dirty="0" err="1" smtClean="0"/>
            <a:t>n</a:t>
          </a:r>
          <a:r>
            <a:rPr lang="en-US" altLang="zh-TW" sz="2300" kern="1200" dirty="0" smtClean="0"/>
            <a:t>}</a:t>
          </a:r>
          <a:endParaRPr lang="zh-TW" altLang="en-US" sz="2300" kern="1200" dirty="0"/>
        </a:p>
      </dsp:txBody>
      <dsp:txXfrm>
        <a:off x="24988" y="2586100"/>
        <a:ext cx="4558536" cy="80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EB67ECD-7AFC-4817-B831-75289BD98B90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4F567C9-078B-4A5F-887B-CD79878383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696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B1B9A08-3477-4290-95E3-330748F2B627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2B7C-CE5E-454C-A94A-10D19B1D43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28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41CB-D0E6-4F3A-9AA6-8083179EEB3A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A266-1534-4396-B3BF-9615157E4E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69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74EFB-A4C6-4A5A-A101-5394ECF97EDD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3E0B5-FF5F-43AC-AF33-F9E280CD9A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3FA3-5091-4127-9355-4D3535EF44EE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514A-9A31-4977-A1EB-DA2EF50D98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12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08A3C97-7C4A-4AF9-90EB-1809B3516CDE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C3F6-DE4B-4791-B3BE-E1483FD91A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51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3533-2209-4730-829D-AF13064B030B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9326-21C3-44C3-8CD1-21BB147864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20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B28B-E121-4364-9077-714B3E77181A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6B2B-127D-41A1-88C0-95D6A8CD4F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42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C50C-5F30-4E66-8772-4E8172365D98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8886-0861-4BED-97B0-4C1A16E4C0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99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F165-8144-4F0F-B942-C2A06442B7F3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26F6-AD5F-470F-9E9C-538BA77738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97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54000B-52FF-49A1-A93B-93CAEBB1B234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A30A-D781-46A1-80E2-26B69D61E1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648FBB0-D9E2-468C-AEA7-382B9752B193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17E8-B09A-42D5-918F-799B7A0AE3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1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5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8D08FE-2BD8-44D4-8079-2401B2823421}" type="datetimeFigureOut">
              <a:rPr lang="zh-TW" altLang="en-US"/>
              <a:pPr>
                <a:defRPr/>
              </a:pPr>
              <a:t>2013/1/21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5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FF1F40-994F-4CB0-ABC3-ED96666399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34" r:id="rId8"/>
    <p:sldLayoutId id="2147483735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371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2013/1/17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Yang Liu, </a:t>
            </a:r>
            <a:r>
              <a:rPr lang="en-US" altLang="zh-TW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Ruihua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Song, Yu Chen, </a:t>
            </a:r>
            <a:r>
              <a:rPr lang="en-US" altLang="zh-TW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Jian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-Yun </a:t>
            </a:r>
            <a:r>
              <a:rPr lang="en-US" altLang="zh-TW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Nie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and </a:t>
            </a:r>
            <a:r>
              <a:rPr lang="en-US" altLang="zh-TW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Ji-Rong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Wen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SIGIR’12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Advisor: 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Chen-Yu Huang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3500438" y="1989138"/>
            <a:ext cx="56165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Adaptive Query Suggestion for Difficult Queries</a:t>
            </a:r>
            <a:r>
              <a:rPr lang="zh-TW" altLang="zh-TW" sz="2800"/>
              <a:t/>
            </a:r>
            <a:br>
              <a:rPr lang="zh-TW" altLang="zh-TW" sz="2800"/>
            </a:br>
            <a:endParaRPr kumimoji="0"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Retrieve candidates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Mine the query clusters from click-through data and retrieve candidates based on query clusters.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Build a click-through bipartite graph from search logs collect on Bing.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  <p:sp>
        <p:nvSpPr>
          <p:cNvPr id="4" name="橢圓 3"/>
          <p:cNvSpPr/>
          <p:nvPr/>
        </p:nvSpPr>
        <p:spPr>
          <a:xfrm>
            <a:off x="5233988" y="3910013"/>
            <a:ext cx="611187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345363" y="4548188"/>
            <a:ext cx="611187" cy="6492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380288" y="3330575"/>
            <a:ext cx="612775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267325" y="4908550"/>
            <a:ext cx="612775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399338" y="5732463"/>
            <a:ext cx="611187" cy="6492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1" name="直線接點 10"/>
          <p:cNvCxnSpPr>
            <a:stCxn id="4" idx="6"/>
            <a:endCxn id="6" idx="2"/>
          </p:cNvCxnSpPr>
          <p:nvPr/>
        </p:nvCxnSpPr>
        <p:spPr>
          <a:xfrm flipV="1">
            <a:off x="5845175" y="3654425"/>
            <a:ext cx="1535113" cy="579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4" idx="6"/>
            <a:endCxn id="5" idx="2"/>
          </p:cNvCxnSpPr>
          <p:nvPr/>
        </p:nvCxnSpPr>
        <p:spPr>
          <a:xfrm>
            <a:off x="5845175" y="4233863"/>
            <a:ext cx="1500188" cy="63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8" idx="6"/>
          </p:cNvCxnSpPr>
          <p:nvPr/>
        </p:nvCxnSpPr>
        <p:spPr>
          <a:xfrm>
            <a:off x="5880100" y="5232400"/>
            <a:ext cx="1493838" cy="108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8" idx="6"/>
            <a:endCxn id="6" idx="3"/>
          </p:cNvCxnSpPr>
          <p:nvPr/>
        </p:nvCxnSpPr>
        <p:spPr>
          <a:xfrm flipV="1">
            <a:off x="5880100" y="3884613"/>
            <a:ext cx="1589088" cy="1347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文字方塊 18"/>
          <p:cNvSpPr txBox="1">
            <a:spLocks noChangeArrowheads="1"/>
          </p:cNvSpPr>
          <p:nvPr/>
        </p:nvSpPr>
        <p:spPr bwMode="auto">
          <a:xfrm>
            <a:off x="5383213" y="5011738"/>
            <a:ext cx="525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/>
              <a:t>q</a:t>
            </a:r>
            <a:r>
              <a:rPr kumimoji="0" lang="en-US" altLang="zh-TW" sz="1600"/>
              <a:t>2</a:t>
            </a:r>
            <a:endParaRPr kumimoji="0" lang="zh-TW" altLang="en-US"/>
          </a:p>
        </p:txBody>
      </p:sp>
      <p:sp>
        <p:nvSpPr>
          <p:cNvPr id="16398" name="文字方塊 21"/>
          <p:cNvSpPr txBox="1">
            <a:spLocks noChangeArrowheads="1"/>
          </p:cNvSpPr>
          <p:nvPr/>
        </p:nvSpPr>
        <p:spPr bwMode="auto">
          <a:xfrm>
            <a:off x="5970588" y="3470275"/>
            <a:ext cx="131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/>
              <a:t>e</a:t>
            </a:r>
            <a:r>
              <a:rPr kumimoji="0" lang="en-US" altLang="zh-TW" sz="1600"/>
              <a:t>11(w11 = 10)</a:t>
            </a:r>
            <a:endParaRPr kumimoji="0" lang="zh-TW" altLang="en-US"/>
          </a:p>
        </p:txBody>
      </p:sp>
      <p:sp>
        <p:nvSpPr>
          <p:cNvPr id="16399" name="文字方塊 22"/>
          <p:cNvSpPr txBox="1">
            <a:spLocks noChangeArrowheads="1"/>
          </p:cNvSpPr>
          <p:nvPr/>
        </p:nvSpPr>
        <p:spPr bwMode="auto">
          <a:xfrm>
            <a:off x="7469188" y="5872163"/>
            <a:ext cx="487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/>
              <a:t>u</a:t>
            </a:r>
            <a:r>
              <a:rPr kumimoji="0" lang="en-US" altLang="zh-TW" sz="1600"/>
              <a:t>3</a:t>
            </a:r>
            <a:endParaRPr kumimoji="0" lang="zh-TW" altLang="en-US"/>
          </a:p>
        </p:txBody>
      </p:sp>
      <p:sp>
        <p:nvSpPr>
          <p:cNvPr id="16400" name="文字方塊 23"/>
          <p:cNvSpPr txBox="1">
            <a:spLocks noChangeArrowheads="1"/>
          </p:cNvSpPr>
          <p:nvPr/>
        </p:nvSpPr>
        <p:spPr bwMode="auto">
          <a:xfrm>
            <a:off x="7489825" y="4683125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/>
              <a:t>u</a:t>
            </a:r>
            <a:r>
              <a:rPr kumimoji="0" lang="en-US" altLang="zh-TW" sz="1600"/>
              <a:t>2</a:t>
            </a:r>
            <a:endParaRPr kumimoji="0" lang="zh-TW" altLang="en-US"/>
          </a:p>
        </p:txBody>
      </p:sp>
      <p:sp>
        <p:nvSpPr>
          <p:cNvPr id="16401" name="文字方塊 24"/>
          <p:cNvSpPr txBox="1">
            <a:spLocks noChangeArrowheads="1"/>
          </p:cNvSpPr>
          <p:nvPr/>
        </p:nvSpPr>
        <p:spPr bwMode="auto">
          <a:xfrm>
            <a:off x="7507288" y="3514725"/>
            <a:ext cx="395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/>
              <a:t>u</a:t>
            </a:r>
            <a:r>
              <a:rPr kumimoji="0" lang="en-US" altLang="zh-TW" sz="1600"/>
              <a:t>1</a:t>
            </a:r>
            <a:endParaRPr kumimoji="0" lang="zh-TW" altLang="en-US"/>
          </a:p>
        </p:txBody>
      </p:sp>
      <p:sp>
        <p:nvSpPr>
          <p:cNvPr id="16402" name="文字方塊 25"/>
          <p:cNvSpPr txBox="1">
            <a:spLocks noChangeArrowheads="1"/>
          </p:cNvSpPr>
          <p:nvPr/>
        </p:nvSpPr>
        <p:spPr bwMode="auto">
          <a:xfrm>
            <a:off x="5341938" y="4076700"/>
            <a:ext cx="395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/>
              <a:t>q</a:t>
            </a:r>
            <a:r>
              <a:rPr kumimoji="0" lang="en-US" altLang="zh-TW" sz="1600"/>
              <a:t>1</a:t>
            </a:r>
            <a:endParaRPr kumimoji="0" lang="zh-TW" altLang="en-US"/>
          </a:p>
        </p:txBody>
      </p:sp>
      <p:sp>
        <p:nvSpPr>
          <p:cNvPr id="16403" name="文字方塊 26"/>
          <p:cNvSpPr txBox="1">
            <a:spLocks noChangeArrowheads="1"/>
          </p:cNvSpPr>
          <p:nvPr/>
        </p:nvSpPr>
        <p:spPr bwMode="auto">
          <a:xfrm>
            <a:off x="6111875" y="4202113"/>
            <a:ext cx="131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/>
              <a:t>e</a:t>
            </a:r>
            <a:r>
              <a:rPr kumimoji="0" lang="en-US" altLang="zh-TW" sz="1600"/>
              <a:t>12(w12 = 20)</a:t>
            </a:r>
            <a:endParaRPr kumimoji="0" lang="zh-TW" altLang="en-US"/>
          </a:p>
        </p:txBody>
      </p:sp>
      <p:sp>
        <p:nvSpPr>
          <p:cNvPr id="16404" name="文字方塊 27"/>
          <p:cNvSpPr txBox="1">
            <a:spLocks noChangeArrowheads="1"/>
          </p:cNvSpPr>
          <p:nvPr/>
        </p:nvSpPr>
        <p:spPr bwMode="auto">
          <a:xfrm>
            <a:off x="5802313" y="5727700"/>
            <a:ext cx="131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/>
              <a:t>e</a:t>
            </a:r>
            <a:r>
              <a:rPr kumimoji="0" lang="en-US" altLang="zh-TW" sz="1600"/>
              <a:t>23(w23 = 5)</a:t>
            </a:r>
            <a:endParaRPr kumimoji="0" lang="zh-TW" altLang="en-US"/>
          </a:p>
        </p:txBody>
      </p:sp>
      <p:sp>
        <p:nvSpPr>
          <p:cNvPr id="16405" name="文字方塊 28"/>
          <p:cNvSpPr txBox="1">
            <a:spLocks noChangeArrowheads="1"/>
          </p:cNvSpPr>
          <p:nvPr/>
        </p:nvSpPr>
        <p:spPr bwMode="auto">
          <a:xfrm>
            <a:off x="5938838" y="4724400"/>
            <a:ext cx="1312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/>
              <a:t>e</a:t>
            </a:r>
            <a:r>
              <a:rPr kumimoji="0" lang="en-US" altLang="zh-TW" sz="1600"/>
              <a:t>21(w21 = 30)</a:t>
            </a:r>
            <a:endParaRPr kumimoji="0"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708025" y="4202113"/>
            <a:ext cx="4319588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>
                <a:latin typeface="+mn-lt"/>
                <a:ea typeface="+mn-ea"/>
              </a:rPr>
              <a:t>qi : query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 err="1">
                <a:latin typeface="+mn-lt"/>
                <a:ea typeface="+mn-ea"/>
              </a:rPr>
              <a:t>ui</a:t>
            </a:r>
            <a:r>
              <a:rPr kumimoji="0" lang="en-US" altLang="zh-TW" dirty="0">
                <a:latin typeface="+mn-lt"/>
                <a:ea typeface="+mn-ea"/>
              </a:rPr>
              <a:t> </a:t>
            </a:r>
            <a:r>
              <a:rPr kumimoji="0" lang="zh-TW" altLang="en-US" dirty="0">
                <a:latin typeface="+mn-lt"/>
                <a:ea typeface="+mn-ea"/>
              </a:rPr>
              <a:t> </a:t>
            </a:r>
            <a:r>
              <a:rPr kumimoji="0" lang="en-US" altLang="zh-TW" dirty="0">
                <a:latin typeface="+mn-lt"/>
                <a:ea typeface="+mn-ea"/>
              </a:rPr>
              <a:t>:</a:t>
            </a:r>
            <a:r>
              <a:rPr kumimoji="0" lang="zh-TW" altLang="en-US" dirty="0">
                <a:latin typeface="+mn-lt"/>
                <a:ea typeface="+mn-ea"/>
              </a:rPr>
              <a:t> </a:t>
            </a:r>
            <a:r>
              <a:rPr kumimoji="0" lang="en-US" altLang="zh-TW" dirty="0">
                <a:latin typeface="+mn-lt"/>
                <a:ea typeface="+mn-ea"/>
              </a:rPr>
              <a:t>URL</a:t>
            </a:r>
            <a:r>
              <a:rPr kumimoji="0" lang="zh-TW" altLang="en-US" dirty="0">
                <a:latin typeface="+mn-lt"/>
                <a:ea typeface="+mn-ea"/>
              </a:rPr>
              <a:t> </a:t>
            </a:r>
            <a:endParaRPr kumimoji="0" lang="en-US" altLang="zh-TW" dirty="0">
              <a:latin typeface="+mn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 err="1">
                <a:latin typeface="+mn-lt"/>
                <a:ea typeface="+mn-ea"/>
              </a:rPr>
              <a:t>ei</a:t>
            </a:r>
            <a:r>
              <a:rPr kumimoji="0" lang="en-US" altLang="zh-TW" dirty="0">
                <a:latin typeface="+mn-lt"/>
                <a:ea typeface="+mn-ea"/>
              </a:rPr>
              <a:t> :  between qi and </a:t>
            </a:r>
            <a:r>
              <a:rPr kumimoji="0" lang="en-US" altLang="zh-TW" dirty="0" err="1">
                <a:latin typeface="+mn-lt"/>
                <a:ea typeface="+mn-ea"/>
              </a:rPr>
              <a:t>uj</a:t>
            </a:r>
            <a:r>
              <a:rPr kumimoji="0" lang="en-US" altLang="zh-TW" dirty="0">
                <a:latin typeface="+mn-lt"/>
                <a:ea typeface="+mn-ea"/>
              </a:rPr>
              <a:t>, if </a:t>
            </a:r>
            <a:r>
              <a:rPr kumimoji="0" lang="en-US" altLang="zh-TW" dirty="0" err="1">
                <a:latin typeface="+mn-lt"/>
                <a:ea typeface="+mn-ea"/>
              </a:rPr>
              <a:t>uj</a:t>
            </a:r>
            <a:r>
              <a:rPr kumimoji="0" lang="en-US" altLang="zh-TW" dirty="0">
                <a:latin typeface="+mn-lt"/>
                <a:ea typeface="+mn-ea"/>
              </a:rPr>
              <a:t> has been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              clicked when user issued qi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 err="1">
                <a:latin typeface="+mn-lt"/>
                <a:ea typeface="+mn-ea"/>
              </a:rPr>
              <a:t>wij</a:t>
            </a:r>
            <a:r>
              <a:rPr kumimoji="0" lang="en-US" altLang="zh-TW" dirty="0">
                <a:latin typeface="+mn-lt"/>
                <a:ea typeface="+mn-ea"/>
              </a:rPr>
              <a:t> : click number</a:t>
            </a:r>
            <a:endParaRPr kumimoji="0" lang="zh-TW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Retrieve candidates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</p:nvPr>
        </p:nvGraphicFramePr>
        <p:xfrm>
          <a:off x="1043608" y="1700808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Extract Features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Extract some features to measure how well candidate c</a:t>
            </a:r>
            <a:r>
              <a:rPr lang="en-US" altLang="zh-TW" sz="2000" dirty="0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 performs.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feature are extracted from ( q, S(q), c</a:t>
            </a:r>
            <a:r>
              <a:rPr lang="en-US" altLang="zh-TW" sz="2000" dirty="0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, S(c</a:t>
            </a:r>
            <a:r>
              <a:rPr lang="en-US" altLang="zh-TW" sz="2000" dirty="0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) ).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S(q) : search result by Bing for q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S(</a:t>
            </a:r>
            <a:r>
              <a:rPr lang="en-US" altLang="zh-TW" sz="2400" dirty="0">
                <a:solidFill>
                  <a:schemeClr val="tx1"/>
                </a:solidFill>
              </a:rPr>
              <a:t>c</a:t>
            </a:r>
            <a:r>
              <a:rPr lang="en-US" altLang="zh-TW" sz="1800" dirty="0">
                <a:solidFill>
                  <a:schemeClr val="tx1"/>
                </a:solidFill>
              </a:rPr>
              <a:t>i</a:t>
            </a:r>
            <a:r>
              <a:rPr lang="en-US" altLang="zh-TW" sz="2600" dirty="0">
                <a:solidFill>
                  <a:schemeClr val="tx1"/>
                </a:solidFill>
              </a:rPr>
              <a:t>) : search result by Bing for </a:t>
            </a:r>
            <a:r>
              <a:rPr lang="en-US" altLang="zh-TW" sz="2400" dirty="0">
                <a:solidFill>
                  <a:schemeClr val="tx1"/>
                </a:solidFill>
              </a:rPr>
              <a:t>c</a:t>
            </a:r>
            <a:r>
              <a:rPr lang="en-US" altLang="zh-TW" sz="1800" dirty="0">
                <a:solidFill>
                  <a:schemeClr val="tx1"/>
                </a:solidFill>
              </a:rPr>
              <a:t>i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Extract Features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Match Feature :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to measure how well a candidate matches its own search result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Three parts : title, snippet and URL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 : Title 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1700" dirty="0" smtClean="0">
                <a:solidFill>
                  <a:schemeClr val="tx1"/>
                </a:solidFill>
              </a:rPr>
              <a:t>Ti ,j :title of the j-</a:t>
            </a:r>
            <a:r>
              <a:rPr lang="en-US" altLang="zh-TW" sz="1700" dirty="0" err="1" smtClean="0">
                <a:solidFill>
                  <a:schemeClr val="tx1"/>
                </a:solidFill>
              </a:rPr>
              <a:t>th</a:t>
            </a:r>
            <a:r>
              <a:rPr lang="en-US" altLang="zh-TW" sz="1700" dirty="0" smtClean="0">
                <a:solidFill>
                  <a:schemeClr val="tx1"/>
                </a:solidFill>
              </a:rPr>
              <a:t> result in S(ci)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1700" dirty="0" smtClean="0">
                <a:solidFill>
                  <a:schemeClr val="tx1"/>
                </a:solidFill>
              </a:rPr>
              <a:t>TF  : term frequency </a:t>
            </a:r>
            <a:endParaRPr lang="en-US" altLang="zh-TW" sz="17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27463"/>
            <a:ext cx="40925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05375"/>
            <a:ext cx="5470525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Extract Features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Cross Match Features :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to measure how well a candidate’s search result S(ci) matches the original query </a:t>
            </a:r>
            <a:r>
              <a:rPr lang="en-US" altLang="zh-TW" sz="2400" dirty="0" smtClean="0">
                <a:solidFill>
                  <a:schemeClr val="tx1"/>
                </a:solidFill>
              </a:rPr>
              <a:t>q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Three parts : title, snippet and </a:t>
            </a:r>
            <a:r>
              <a:rPr lang="en-US" altLang="zh-TW" sz="2400" dirty="0" smtClean="0">
                <a:solidFill>
                  <a:schemeClr val="tx1"/>
                </a:solidFill>
              </a:rPr>
              <a:t>URL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EX: Title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92600"/>
            <a:ext cx="546735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Extract Features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Similarity </a:t>
            </a:r>
            <a:r>
              <a:rPr lang="en-US" altLang="zh-TW" sz="2800" dirty="0">
                <a:solidFill>
                  <a:schemeClr val="tx1"/>
                </a:solidFill>
              </a:rPr>
              <a:t>Features : 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to measure similarity between a candidate and the original query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Three similarity feature : result page, URLs and domains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NDCG Features :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How relevant a set of search result is to the original query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Quality measures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Evaluate an individual suggestion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Choose NDCG to evaluate an individual suggestion.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/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NDCG @ k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=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400" dirty="0"/>
          </a:p>
          <a:p>
            <a:pPr marL="342202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400" dirty="0" smtClean="0"/>
              <a:t> 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400" dirty="0" smtClean="0"/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400" dirty="0"/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400" dirty="0" smtClean="0"/>
          </a:p>
          <a:p>
            <a:pPr lvl="3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1800" dirty="0" smtClean="0">
                <a:solidFill>
                  <a:schemeClr val="tx1"/>
                </a:solidFill>
              </a:rPr>
              <a:t>Rating(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i</a:t>
            </a:r>
            <a:r>
              <a:rPr lang="en-US" altLang="zh-TW" sz="1800" dirty="0" smtClean="0">
                <a:solidFill>
                  <a:schemeClr val="tx1"/>
                </a:solidFill>
              </a:rPr>
              <a:t>) : the relevance rating of the document at position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i</a:t>
            </a:r>
            <a:r>
              <a:rPr lang="en-US" altLang="zh-TW" sz="1800" dirty="0" smtClean="0">
                <a:solidFill>
                  <a:schemeClr val="tx1"/>
                </a:solidFill>
              </a:rPr>
              <a:t>.</a:t>
            </a:r>
          </a:p>
          <a:p>
            <a:pPr lvl="3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1800" dirty="0" smtClean="0">
                <a:solidFill>
                  <a:schemeClr val="tx1"/>
                </a:solidFill>
              </a:rPr>
              <a:t>5 grades of relevance</a:t>
            </a:r>
            <a:r>
              <a:rPr lang="en-US" altLang="zh-TW" sz="1800" dirty="0" smtClean="0"/>
              <a:t>.</a:t>
            </a:r>
            <a:endParaRPr lang="en-US" altLang="zh-TW" sz="18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2644775" y="3243263"/>
            <a:ext cx="2087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文字方塊 5"/>
          <p:cNvSpPr txBox="1">
            <a:spLocks noChangeArrowheads="1"/>
          </p:cNvSpPr>
          <p:nvPr/>
        </p:nvSpPr>
        <p:spPr bwMode="auto">
          <a:xfrm>
            <a:off x="2716213" y="3270250"/>
            <a:ext cx="194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2400"/>
              <a:t>IDCG@k</a:t>
            </a:r>
            <a:endParaRPr kumimoji="0" lang="zh-TW" altLang="en-US" sz="2400"/>
          </a:p>
        </p:txBody>
      </p:sp>
      <p:sp>
        <p:nvSpPr>
          <p:cNvPr id="22534" name="文字方塊 6"/>
          <p:cNvSpPr txBox="1">
            <a:spLocks noChangeArrowheads="1"/>
          </p:cNvSpPr>
          <p:nvPr/>
        </p:nvSpPr>
        <p:spPr bwMode="auto">
          <a:xfrm>
            <a:off x="2716213" y="2781300"/>
            <a:ext cx="194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2400"/>
              <a:t>DCG@k</a:t>
            </a:r>
            <a:endParaRPr kumimoji="0" lang="zh-TW" altLang="en-US" sz="2400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410051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651500" y="2781300"/>
          <a:ext cx="3313113" cy="252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056"/>
                <a:gridCol w="1647057"/>
              </a:tblGrid>
              <a:tr h="67056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Grade of relevance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Corresponding rating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</a:tr>
              <a:tr h="370713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Perfect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4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</a:tr>
              <a:tr h="370713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Excellent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</a:tr>
              <a:tr h="370713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Good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</a:tr>
              <a:tr h="370713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Fair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</a:tr>
              <a:tr h="370713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Bad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0</a:t>
                      </a:r>
                      <a:endParaRPr lang="zh-TW" altLang="en-US" sz="1800" dirty="0"/>
                    </a:p>
                  </a:txBody>
                  <a:tcPr marL="91461" marR="91461" marT="45704" marB="4570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Quality measures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Evaluate a suggestion list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Use the maximu</a:t>
            </a:r>
            <a:r>
              <a:rPr lang="en-US" altLang="zh-TW" sz="2600" dirty="0">
                <a:solidFill>
                  <a:schemeClr val="tx1"/>
                </a:solidFill>
              </a:rPr>
              <a:t>m</a:t>
            </a:r>
            <a:r>
              <a:rPr lang="en-US" altLang="zh-TW" sz="2600" dirty="0" smtClean="0">
                <a:solidFill>
                  <a:schemeClr val="tx1"/>
                </a:solidFill>
              </a:rPr>
              <a:t>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NDCG@k</a:t>
            </a:r>
            <a:r>
              <a:rPr lang="en-US" altLang="zh-TW" sz="2600" dirty="0" smtClean="0">
                <a:solidFill>
                  <a:schemeClr val="tx1"/>
                </a:solidFill>
              </a:rPr>
              <a:t> achievable by these n suggestion, denoted by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Max@n</a:t>
            </a:r>
            <a:r>
              <a:rPr lang="en-US" altLang="zh-TW" sz="2600" dirty="0" smtClean="0">
                <a:solidFill>
                  <a:schemeClr val="tx1"/>
                </a:solidFill>
              </a:rPr>
              <a:t>, as a quality measure of the list.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 : NDCG@3  values of top five suggestions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/>
          </a:p>
        </p:txBody>
      </p:sp>
      <p:sp>
        <p:nvSpPr>
          <p:cNvPr id="23556" name="文字方塊 3"/>
          <p:cNvSpPr txBox="1">
            <a:spLocks noChangeArrowheads="1"/>
          </p:cNvSpPr>
          <p:nvPr/>
        </p:nvSpPr>
        <p:spPr bwMode="auto">
          <a:xfrm>
            <a:off x="1857375" y="4071938"/>
            <a:ext cx="43719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500"/>
              <a:t>&lt;  0.4 ,  0.6 ,  0.5 ,  0.7 ,  0.2  &gt;</a:t>
            </a:r>
            <a:endParaRPr kumimoji="0" lang="zh-TW" alt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Quality measures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Evaluate a suggestion list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Use the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SDCG@n</a:t>
            </a:r>
            <a:r>
              <a:rPr lang="en-US" altLang="zh-TW" sz="2600" dirty="0" smtClean="0">
                <a:solidFill>
                  <a:schemeClr val="tx1"/>
                </a:solidFill>
              </a:rPr>
              <a:t> to measure the overall quality of  a suggestion list.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Assume that the user scans the suggestion list from top to bottom.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400" dirty="0"/>
          </a:p>
          <a:p>
            <a:pPr lvl="3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1800" dirty="0" smtClean="0">
                <a:solidFill>
                  <a:schemeClr val="tx1"/>
                </a:solidFill>
              </a:rPr>
              <a:t>N : the total number of suggestions in a suggestion list.</a:t>
            </a:r>
          </a:p>
          <a:p>
            <a:pPr lvl="3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1800" dirty="0" err="1" smtClean="0">
                <a:solidFill>
                  <a:schemeClr val="tx1"/>
                </a:solidFill>
              </a:rPr>
              <a:t>NDCG@k</a:t>
            </a:r>
            <a:r>
              <a:rPr lang="en-US" altLang="zh-TW" sz="1800" dirty="0" smtClean="0">
                <a:solidFill>
                  <a:schemeClr val="tx1"/>
                </a:solidFill>
              </a:rPr>
              <a:t>(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i</a:t>
            </a:r>
            <a:r>
              <a:rPr lang="en-US" altLang="zh-TW" sz="1800" dirty="0" smtClean="0">
                <a:solidFill>
                  <a:schemeClr val="tx1"/>
                </a:solidFill>
              </a:rPr>
              <a:t>) : the quality of the suggestion at position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i</a:t>
            </a:r>
            <a:r>
              <a:rPr lang="en-US" altLang="zh-TW" sz="1800" dirty="0" smtClean="0">
                <a:solidFill>
                  <a:schemeClr val="tx1"/>
                </a:solidFill>
              </a:rPr>
              <a:t>.</a:t>
            </a:r>
            <a:endParaRPr lang="en-US" altLang="zh-TW" sz="1800" dirty="0">
              <a:solidFill>
                <a:schemeClr val="tx1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25"/>
            <a:ext cx="460851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Learn to rank suggestion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Use a pairwise learning-to-rank method,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RankSVM</a:t>
            </a:r>
            <a:r>
              <a:rPr lang="en-US" altLang="zh-TW" sz="2800" dirty="0" smtClean="0">
                <a:solidFill>
                  <a:schemeClr val="tx1"/>
                </a:solidFill>
              </a:rPr>
              <a:t> to rank the candidate.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2051720" y="2996952"/>
          <a:ext cx="460851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Outline</a:t>
            </a:r>
            <a:endParaRPr lang="zh-TW" altLang="en-US" sz="4000" smtClean="0">
              <a:cs typeface="Tunga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Query suggestion and quality measures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A</a:t>
            </a:r>
            <a:r>
              <a:rPr lang="en-US" altLang="zh-TW" sz="2800" dirty="0" smtClean="0">
                <a:solidFill>
                  <a:schemeClr val="tx1"/>
                </a:solidFill>
              </a:rPr>
              <a:t>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 on suggestion approach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Adaptive query suggestion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Outline</a:t>
            </a:r>
            <a:endParaRPr lang="zh-TW" altLang="en-US" sz="4000" smtClean="0">
              <a:cs typeface="Tunga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Query suggestion and quality measures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A</a:t>
            </a:r>
            <a:r>
              <a:rPr lang="en-US" altLang="zh-TW" sz="2800" dirty="0" smtClean="0">
                <a:solidFill>
                  <a:schemeClr val="tx1"/>
                </a:solidFill>
              </a:rPr>
              <a:t>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Experiments on suggestion approach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Adaptive query suggestion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Experiment on suggestion approach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Data collection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Dataset : 10000 real web queries from the search logs of Bing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Queries : 4068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Fetch the top three search result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calculate NDCG@3  for each original queries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Experiment on suggestion approach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Data collection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Divide the original queries into 10 bins according to their NDCG@3 values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582295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Experiment on suggestion approach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Data collection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I</a:t>
            </a:r>
            <a:r>
              <a:rPr lang="en-US" altLang="zh-TW" sz="2400" dirty="0" smtClean="0">
                <a:solidFill>
                  <a:schemeClr val="tx1"/>
                </a:solidFill>
              </a:rPr>
              <a:t>dentifies 638391 suggestion candidates.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Improved candidate : If a candidate has a higher NDCG@3 value than its original query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3500438"/>
            <a:ext cx="5260975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Experiment on suggestion approach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Evaluate ranking models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10-fold cross validation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NDCG values are below 0.4 in the training data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5400675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Experiment on suggestion approach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Compare with baseline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Collect suggestions from SE1 and SE2 as two additional baselines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Randomly choose five queries from candidates to form suggestions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Experiment on suggestion approach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Compare with baseline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420938"/>
            <a:ext cx="881221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Experiment on suggestion approach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Compare with baseline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Experiment on suggestion approach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Compare with baseline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133600"/>
            <a:ext cx="91709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Outline</a:t>
            </a:r>
            <a:endParaRPr lang="zh-TW" altLang="en-US" sz="4000" smtClean="0">
              <a:cs typeface="Tunga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Query suggestion and quality measures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A</a:t>
            </a:r>
            <a:r>
              <a:rPr lang="en-US" altLang="zh-TW" sz="2800" dirty="0" smtClean="0">
                <a:solidFill>
                  <a:schemeClr val="tx1"/>
                </a:solidFill>
              </a:rPr>
              <a:t>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 on suggestion approach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Adaptive query suggestion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Query expresses well the right information need, the query still fail to retrieve the desirable documents.</a:t>
            </a:r>
          </a:p>
          <a:p>
            <a:pPr marL="342900"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Ex : What’s in fashion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213100"/>
            <a:ext cx="6161088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58913" y="3573463"/>
            <a:ext cx="6481762" cy="7191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58913" y="4310063"/>
            <a:ext cx="6481762" cy="7207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58913" y="5008563"/>
            <a:ext cx="6481762" cy="7191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Adaptive query suggestion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key problem is to predict how difficult a query is.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Choose to use RAPP method to predict.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he key idea behind the approach is to use the ranking document(e.g. BM25, click and PageRank), to predict the quality of the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Adaptive query suggestion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m suggestion slots per query on average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Total suggestion slots : 4068 * m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213100"/>
            <a:ext cx="5202237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Conclusion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First investigation of query suggestion according to query difficulty.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An adaptive approach is proposed to provide suggestions according to the estimation on query difficulty.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Proposed two new evaluation measures.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It is critical for difficult queries, but much harder to suggest queries that perform well.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 :         “What’s in fashion”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2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  <p:sp>
        <p:nvSpPr>
          <p:cNvPr id="4" name="向下箭號 3"/>
          <p:cNvSpPr/>
          <p:nvPr/>
        </p:nvSpPr>
        <p:spPr>
          <a:xfrm>
            <a:off x="2952750" y="3284538"/>
            <a:ext cx="5032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45" name="文字方塊 4"/>
          <p:cNvSpPr txBox="1">
            <a:spLocks noChangeArrowheads="1"/>
          </p:cNvSpPr>
          <p:nvPr/>
        </p:nvSpPr>
        <p:spPr bwMode="auto">
          <a:xfrm>
            <a:off x="1223963" y="3860800"/>
            <a:ext cx="4464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2600"/>
              <a:t>“What’s in fashion 2010”</a:t>
            </a:r>
          </a:p>
        </p:txBody>
      </p:sp>
      <p:sp>
        <p:nvSpPr>
          <p:cNvPr id="10246" name="文字方塊 5"/>
          <p:cNvSpPr txBox="1">
            <a:spLocks noChangeArrowheads="1"/>
          </p:cNvSpPr>
          <p:nvPr/>
        </p:nvSpPr>
        <p:spPr bwMode="auto">
          <a:xfrm>
            <a:off x="1403350" y="4508500"/>
            <a:ext cx="4464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marL="0" lvl="1" eaLnBrk="1" hangingPunct="1"/>
            <a:r>
              <a:rPr kumimoji="0" lang="en-US" altLang="zh-TW" sz="2600"/>
              <a:t>“What’s in fashion for men”</a:t>
            </a:r>
          </a:p>
          <a:p>
            <a:pPr eaLnBrk="1" hangingPunct="1"/>
            <a:endParaRPr kumimoji="0"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95288" y="5438775"/>
            <a:ext cx="86772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600" dirty="0">
                <a:latin typeface="+mn-lt"/>
                <a:ea typeface="+mn-ea"/>
              </a:rPr>
              <a:t>Goal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latin typeface="+mn-lt"/>
                <a:ea typeface="+mn-ea"/>
              </a:rPr>
              <a:t>         To suggest more effective queries for difficult queries.</a:t>
            </a:r>
            <a:endParaRPr kumimoji="0" lang="zh-TW" altLang="en-US" sz="26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Outline</a:t>
            </a:r>
            <a:endParaRPr lang="zh-TW" altLang="en-US" sz="4000" smtClean="0">
              <a:cs typeface="Tunga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Query suggestion and quality measures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A</a:t>
            </a:r>
            <a:r>
              <a:rPr lang="en-US" altLang="zh-TW" sz="2800" dirty="0" smtClean="0">
                <a:solidFill>
                  <a:schemeClr val="tx1"/>
                </a:solidFill>
              </a:rPr>
              <a:t>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 on suggestion approach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Adaptive query suggestion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Query suggestion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Two-step process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827584" y="2420888"/>
          <a:ext cx="662473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Query suggestion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608512"/>
          </a:xfrm>
        </p:spPr>
        <p:txBody>
          <a:bodyPr>
            <a:normAutofit fontScale="92500" lnSpcReduction="2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best suggestion list can be seen as the one in which the suggested queries are ranked in decreasing order of their relevance probability P(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rel</a:t>
            </a:r>
            <a:r>
              <a:rPr lang="en-US" altLang="zh-TW" sz="2800" dirty="0" smtClean="0">
                <a:solidFill>
                  <a:schemeClr val="tx1"/>
                </a:solidFill>
              </a:rPr>
              <a:t> = 1 | q, c</a:t>
            </a:r>
            <a:r>
              <a:rPr lang="en-US" altLang="zh-TW" sz="2400" dirty="0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key problem :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Find an optimal function r(q, c</a:t>
            </a:r>
            <a:r>
              <a:rPr lang="en-US" altLang="zh-TW" sz="2400" dirty="0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) to estimate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	</a:t>
            </a:r>
            <a:r>
              <a:rPr lang="en-US" altLang="zh-TW" sz="2800" dirty="0" smtClean="0">
                <a:solidFill>
                  <a:schemeClr val="tx1"/>
                </a:solidFill>
              </a:rPr>
              <a:t>P(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rel</a:t>
            </a:r>
            <a:r>
              <a:rPr lang="en-US" altLang="zh-TW" sz="2800" dirty="0" smtClean="0">
                <a:solidFill>
                  <a:schemeClr val="tx1"/>
                </a:solidFill>
              </a:rPr>
              <a:t> = 1 |q, c</a:t>
            </a:r>
            <a:r>
              <a:rPr lang="en-US" altLang="zh-TW" sz="2400" dirty="0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).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useful suggestion should be the one that improves the search effectiveness.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Change the previous relevance probability to the usefulness probability P( useful = 1 | </a:t>
            </a:r>
            <a:r>
              <a:rPr lang="en-US" altLang="zh-TW" sz="2800" dirty="0">
                <a:solidFill>
                  <a:schemeClr val="tx1"/>
                </a:solidFill>
              </a:rPr>
              <a:t>q, </a:t>
            </a:r>
            <a:r>
              <a:rPr lang="en-US" altLang="zh-TW" sz="2800" dirty="0" smtClean="0">
                <a:solidFill>
                  <a:schemeClr val="tx1"/>
                </a:solidFill>
              </a:rPr>
              <a:t>c</a:t>
            </a:r>
            <a:r>
              <a:rPr lang="en-US" altLang="zh-TW" sz="2400" dirty="0" smtClean="0">
                <a:solidFill>
                  <a:schemeClr val="tx1"/>
                </a:solidFill>
              </a:rPr>
              <a:t>i 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Outline</a:t>
            </a:r>
            <a:endParaRPr lang="zh-TW" altLang="en-US" sz="4000" smtClean="0">
              <a:cs typeface="Tunga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Query suggestion and quality measures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 on suggestion approach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Adaptive query suggestion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Approach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Work flow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63775"/>
            <a:ext cx="59817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496</TotalTime>
  <Words>1010</Words>
  <Application>Microsoft Office PowerPoint</Application>
  <PresentationFormat>如螢幕大小 (4:3)</PresentationFormat>
  <Paragraphs>202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Candara</vt:lpstr>
      <vt:lpstr>新細明體</vt:lpstr>
      <vt:lpstr>Arial</vt:lpstr>
      <vt:lpstr>Tunga</vt:lpstr>
      <vt:lpstr>Tahoma</vt:lpstr>
      <vt:lpstr>Calibri</vt:lpstr>
      <vt:lpstr>Times New Roman</vt:lpstr>
      <vt:lpstr>標楷體</vt:lpstr>
      <vt:lpstr>Soho</vt:lpstr>
      <vt:lpstr>PowerPoint 簡報</vt:lpstr>
      <vt:lpstr>Outline</vt:lpstr>
      <vt:lpstr>Introduction</vt:lpstr>
      <vt:lpstr>Introduction</vt:lpstr>
      <vt:lpstr>Outline</vt:lpstr>
      <vt:lpstr>Query suggestion</vt:lpstr>
      <vt:lpstr>Query suggestion</vt:lpstr>
      <vt:lpstr>Outline</vt:lpstr>
      <vt:lpstr>Approach</vt:lpstr>
      <vt:lpstr>Retrieve candidates</vt:lpstr>
      <vt:lpstr>Retrieve candidates</vt:lpstr>
      <vt:lpstr>Extract Features</vt:lpstr>
      <vt:lpstr>Extract Features</vt:lpstr>
      <vt:lpstr>Extract Features</vt:lpstr>
      <vt:lpstr>Extract Features</vt:lpstr>
      <vt:lpstr>Quality measures</vt:lpstr>
      <vt:lpstr>Quality measures</vt:lpstr>
      <vt:lpstr>Quality measures</vt:lpstr>
      <vt:lpstr>Learn to rank suggestion</vt:lpstr>
      <vt:lpstr>Outline</vt:lpstr>
      <vt:lpstr>Experiment on suggestion approach</vt:lpstr>
      <vt:lpstr>Experiment on suggestion approach</vt:lpstr>
      <vt:lpstr>Experiment on suggestion approach</vt:lpstr>
      <vt:lpstr>Experiment on suggestion approach</vt:lpstr>
      <vt:lpstr>Experiment on suggestion approach</vt:lpstr>
      <vt:lpstr>Experiment on suggestion approach</vt:lpstr>
      <vt:lpstr>Experiment on suggestion approach</vt:lpstr>
      <vt:lpstr>Experiment on suggestion approach</vt:lpstr>
      <vt:lpstr>Outline</vt:lpstr>
      <vt:lpstr>Adaptive query suggestion</vt:lpstr>
      <vt:lpstr>Adaptive query suggestion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Julia</dc:creator>
  <cp:lastModifiedBy>user</cp:lastModifiedBy>
  <cp:revision>38</cp:revision>
  <cp:lastPrinted>2013-01-17T01:03:00Z</cp:lastPrinted>
  <dcterms:created xsi:type="dcterms:W3CDTF">2013-01-16T13:59:39Z</dcterms:created>
  <dcterms:modified xsi:type="dcterms:W3CDTF">2013-01-21T04:51:45Z</dcterms:modified>
</cp:coreProperties>
</file>